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charts/chart2.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62" r:id="rId4"/>
    <p:sldId id="258" r:id="rId5"/>
    <p:sldId id="259" r:id="rId6"/>
    <p:sldId id="260" r:id="rId7"/>
    <p:sldId id="261" r:id="rId8"/>
    <p:sldId id="267" r:id="rId9"/>
    <p:sldId id="275" r:id="rId10"/>
    <p:sldId id="280" r:id="rId11"/>
    <p:sldId id="273" r:id="rId12"/>
    <p:sldId id="292"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12" autoAdjust="0"/>
    <p:restoredTop sz="64903" autoAdjust="0"/>
  </p:normalViewPr>
  <p:slideViewPr>
    <p:cSldViewPr>
      <p:cViewPr varScale="1">
        <p:scale>
          <a:sx n="46" d="100"/>
          <a:sy n="46" d="100"/>
        </p:scale>
        <p:origin x="-2022"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svr-swsdo.swsdo.sunwestsd.ca\swsd-data$\A%20-%20Administrative%20Modules\Administrative%20Policies\AP%204%20School%20Operations\Assessment\AFL%20Writing\2011-2012%20AFL%20Writing\Sun%20West%20School%20Division\2011-2012%20Grade%208%20AFL%20Writing%20Division%20Result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1200"/>
              <a:t>Quality of Writing Product</a:t>
            </a:r>
          </a:p>
        </c:rich>
      </c:tx>
      <c:layout/>
      <c:overlay val="1"/>
    </c:title>
    <c:autoTitleDeleted val="0"/>
    <c:view3D>
      <c:rotX val="15"/>
      <c:rotY val="20"/>
      <c:rAngAx val="1"/>
    </c:view3D>
    <c:floor>
      <c:thickness val="0"/>
    </c:floor>
    <c:sideWall>
      <c:thickness val="0"/>
    </c:sideWall>
    <c:backWall>
      <c:thickness val="0"/>
    </c:backWall>
    <c:plotArea>
      <c:layout>
        <c:manualLayout>
          <c:layoutTarget val="inner"/>
          <c:xMode val="edge"/>
          <c:yMode val="edge"/>
          <c:x val="0.16945107447506561"/>
          <c:y val="0.11201593737655147"/>
          <c:w val="0.78131288276465438"/>
          <c:h val="0.66604367162438483"/>
        </c:manualLayout>
      </c:layout>
      <c:bar3DChart>
        <c:barDir val="bar"/>
        <c:grouping val="percentStacked"/>
        <c:varyColors val="0"/>
        <c:ser>
          <c:idx val="0"/>
          <c:order val="0"/>
          <c:tx>
            <c:strRef>
              <c:f>'Writing Performance'!$F$3</c:f>
              <c:strCache>
                <c:ptCount val="1"/>
                <c:pt idx="0">
                  <c:v>Below Adequate</c:v>
                </c:pt>
              </c:strCache>
            </c:strRef>
          </c:tx>
          <c:spPr>
            <a:solidFill>
              <a:srgbClr val="FFFF00"/>
            </a:solidFill>
            <a:ln>
              <a:solidFill>
                <a:schemeClr val="tx1"/>
              </a:solidFill>
            </a:ln>
          </c:spPr>
          <c:invertIfNegative val="0"/>
          <c:dLbls>
            <c:txPr>
              <a:bodyPr/>
              <a:lstStyle/>
              <a:p>
                <a:pPr>
                  <a:defRPr b="1"/>
                </a:pPr>
                <a:endParaRPr lang="en-US"/>
              </a:p>
            </c:txPr>
            <c:showLegendKey val="0"/>
            <c:showVal val="1"/>
            <c:showCatName val="0"/>
            <c:showSerName val="0"/>
            <c:showPercent val="0"/>
            <c:showBubbleSize val="0"/>
            <c:showLeaderLines val="0"/>
          </c:dLbls>
          <c:cat>
            <c:strRef>
              <c:f>'Writing Performance'!$B$4:$B$5</c:f>
              <c:strCache>
                <c:ptCount val="2"/>
                <c:pt idx="0">
                  <c:v>Division </c:v>
                </c:pt>
                <c:pt idx="1">
                  <c:v>Province </c:v>
                </c:pt>
              </c:strCache>
            </c:strRef>
          </c:cat>
          <c:val>
            <c:numRef>
              <c:f>'Writing Performance'!$F$4:$F$5</c:f>
              <c:numCache>
                <c:formatCode>0%</c:formatCode>
                <c:ptCount val="2"/>
                <c:pt idx="0">
                  <c:v>0.19999999999999996</c:v>
                </c:pt>
                <c:pt idx="1">
                  <c:v>0.30000000000000004</c:v>
                </c:pt>
              </c:numCache>
            </c:numRef>
          </c:val>
        </c:ser>
        <c:ser>
          <c:idx val="1"/>
          <c:order val="1"/>
          <c:tx>
            <c:strRef>
              <c:f>'Writing Performance'!$G$3</c:f>
              <c:strCache>
                <c:ptCount val="1"/>
                <c:pt idx="0">
                  <c:v>Adequate</c:v>
                </c:pt>
              </c:strCache>
            </c:strRef>
          </c:tx>
          <c:spPr>
            <a:solidFill>
              <a:srgbClr val="00B050"/>
            </a:solidFill>
            <a:ln>
              <a:solidFill>
                <a:schemeClr val="tx1"/>
              </a:solidFill>
            </a:ln>
          </c:spPr>
          <c:invertIfNegative val="0"/>
          <c:dLbls>
            <c:txPr>
              <a:bodyPr/>
              <a:lstStyle/>
              <a:p>
                <a:pPr>
                  <a:defRPr b="1"/>
                </a:pPr>
                <a:endParaRPr lang="en-US"/>
              </a:p>
            </c:txPr>
            <c:showLegendKey val="0"/>
            <c:showVal val="1"/>
            <c:showCatName val="0"/>
            <c:showSerName val="0"/>
            <c:showPercent val="0"/>
            <c:showBubbleSize val="0"/>
            <c:showLeaderLines val="0"/>
          </c:dLbls>
          <c:cat>
            <c:strRef>
              <c:f>'Writing Performance'!$B$4:$B$5</c:f>
              <c:strCache>
                <c:ptCount val="2"/>
                <c:pt idx="0">
                  <c:v>Division </c:v>
                </c:pt>
                <c:pt idx="1">
                  <c:v>Province </c:v>
                </c:pt>
              </c:strCache>
            </c:strRef>
          </c:cat>
          <c:val>
            <c:numRef>
              <c:f>'Writing Performance'!$G$4:$G$5</c:f>
              <c:numCache>
                <c:formatCode>0%</c:formatCode>
                <c:ptCount val="2"/>
                <c:pt idx="0">
                  <c:v>0.49000000000000005</c:v>
                </c:pt>
                <c:pt idx="1">
                  <c:v>0.45999999999999996</c:v>
                </c:pt>
              </c:numCache>
            </c:numRef>
          </c:val>
        </c:ser>
        <c:ser>
          <c:idx val="2"/>
          <c:order val="2"/>
          <c:tx>
            <c:strRef>
              <c:f>'Writing Performance'!$H$3</c:f>
              <c:strCache>
                <c:ptCount val="1"/>
                <c:pt idx="0">
                  <c:v>Proficient</c:v>
                </c:pt>
              </c:strCache>
            </c:strRef>
          </c:tx>
          <c:spPr>
            <a:solidFill>
              <a:srgbClr val="0070C0"/>
            </a:solidFill>
            <a:ln>
              <a:solidFill>
                <a:schemeClr val="tx1"/>
              </a:solidFill>
            </a:ln>
          </c:spPr>
          <c:invertIfNegative val="0"/>
          <c:dLbls>
            <c:txPr>
              <a:bodyPr/>
              <a:lstStyle/>
              <a:p>
                <a:pPr>
                  <a:defRPr b="1">
                    <a:solidFill>
                      <a:schemeClr val="bg1"/>
                    </a:solidFill>
                  </a:defRPr>
                </a:pPr>
                <a:endParaRPr lang="en-US"/>
              </a:p>
            </c:txPr>
            <c:showLegendKey val="0"/>
            <c:showVal val="1"/>
            <c:showCatName val="0"/>
            <c:showSerName val="0"/>
            <c:showPercent val="0"/>
            <c:showBubbleSize val="0"/>
            <c:showLeaderLines val="0"/>
          </c:dLbls>
          <c:cat>
            <c:strRef>
              <c:f>'Writing Performance'!$B$4:$B$5</c:f>
              <c:strCache>
                <c:ptCount val="2"/>
                <c:pt idx="0">
                  <c:v>Division </c:v>
                </c:pt>
                <c:pt idx="1">
                  <c:v>Province </c:v>
                </c:pt>
              </c:strCache>
            </c:strRef>
          </c:cat>
          <c:val>
            <c:numRef>
              <c:f>'Writing Performance'!$H$4:$H$5</c:f>
              <c:numCache>
                <c:formatCode>0%</c:formatCode>
                <c:ptCount val="2"/>
                <c:pt idx="0">
                  <c:v>0.31</c:v>
                </c:pt>
                <c:pt idx="1">
                  <c:v>0.24</c:v>
                </c:pt>
              </c:numCache>
            </c:numRef>
          </c:val>
        </c:ser>
        <c:dLbls>
          <c:showLegendKey val="0"/>
          <c:showVal val="0"/>
          <c:showCatName val="0"/>
          <c:showSerName val="0"/>
          <c:showPercent val="0"/>
          <c:showBubbleSize val="0"/>
        </c:dLbls>
        <c:gapWidth val="150"/>
        <c:shape val="box"/>
        <c:axId val="158893184"/>
        <c:axId val="158894720"/>
        <c:axId val="0"/>
      </c:bar3DChart>
      <c:catAx>
        <c:axId val="158893184"/>
        <c:scaling>
          <c:orientation val="minMax"/>
        </c:scaling>
        <c:delete val="1"/>
        <c:axPos val="l"/>
        <c:majorTickMark val="out"/>
        <c:minorTickMark val="none"/>
        <c:tickLblPos val="nextTo"/>
        <c:crossAx val="158894720"/>
        <c:crosses val="autoZero"/>
        <c:auto val="1"/>
        <c:lblAlgn val="ctr"/>
        <c:lblOffset val="100"/>
        <c:noMultiLvlLbl val="0"/>
      </c:catAx>
      <c:valAx>
        <c:axId val="158894720"/>
        <c:scaling>
          <c:orientation val="minMax"/>
        </c:scaling>
        <c:delete val="0"/>
        <c:axPos val="b"/>
        <c:majorGridlines/>
        <c:numFmt formatCode="0%" sourceLinked="1"/>
        <c:majorTickMark val="out"/>
        <c:minorTickMark val="none"/>
        <c:tickLblPos val="nextTo"/>
        <c:crossAx val="158893184"/>
        <c:crosses val="autoZero"/>
        <c:crossBetween val="between"/>
      </c:valAx>
    </c:plotArea>
    <c:legend>
      <c:legendPos val="b"/>
      <c:layout/>
      <c:overlay val="0"/>
      <c:spPr>
        <a:ln>
          <a:solidFill>
            <a:schemeClr val="tx1"/>
          </a:solidFill>
        </a:ln>
      </c:spPr>
    </c:legend>
    <c:plotVisOnly val="1"/>
    <c:dispBlanksAs val="gap"/>
    <c:showDLblsOverMax val="0"/>
  </c:chart>
  <c:spPr>
    <a:ln>
      <a:solidFill>
        <a:schemeClr val="tx1"/>
      </a:solidFill>
    </a:ln>
    <a:scene3d>
      <a:camera prst="orthographicFront"/>
      <a:lightRig rig="threePt" dir="t"/>
    </a:scene3d>
    <a:sp3d>
      <a:bevelT/>
      <a:bevelB/>
    </a:sp3d>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1200"/>
              <a:t>Quality of Writing Product</a:t>
            </a:r>
          </a:p>
        </c:rich>
      </c:tx>
      <c:layout/>
      <c:overlay val="1"/>
    </c:title>
    <c:autoTitleDeleted val="0"/>
    <c:view3D>
      <c:rotX val="15"/>
      <c:rotY val="20"/>
      <c:rAngAx val="1"/>
    </c:view3D>
    <c:floor>
      <c:thickness val="0"/>
    </c:floor>
    <c:sideWall>
      <c:thickness val="0"/>
    </c:sideWall>
    <c:backWall>
      <c:thickness val="0"/>
    </c:backWall>
    <c:plotArea>
      <c:layout>
        <c:manualLayout>
          <c:layoutTarget val="inner"/>
          <c:xMode val="edge"/>
          <c:yMode val="edge"/>
          <c:x val="0.16582577283547803"/>
          <c:y val="9.2592592592593906E-2"/>
          <c:w val="0.7716584264176336"/>
          <c:h val="0.67993256051326922"/>
        </c:manualLayout>
      </c:layout>
      <c:bar3DChart>
        <c:barDir val="bar"/>
        <c:grouping val="percentStacked"/>
        <c:varyColors val="0"/>
        <c:ser>
          <c:idx val="0"/>
          <c:order val="0"/>
          <c:tx>
            <c:strRef>
              <c:f>'Writing Performance'!$F$3</c:f>
              <c:strCache>
                <c:ptCount val="1"/>
                <c:pt idx="0">
                  <c:v>Below Adequate</c:v>
                </c:pt>
              </c:strCache>
            </c:strRef>
          </c:tx>
          <c:spPr>
            <a:solidFill>
              <a:srgbClr val="FFFF00"/>
            </a:solidFill>
            <a:ln>
              <a:solidFill>
                <a:schemeClr val="tx1"/>
              </a:solidFill>
            </a:ln>
          </c:spPr>
          <c:invertIfNegative val="0"/>
          <c:dLbls>
            <c:txPr>
              <a:bodyPr/>
              <a:lstStyle/>
              <a:p>
                <a:pPr>
                  <a:defRPr b="1"/>
                </a:pPr>
                <a:endParaRPr lang="en-US"/>
              </a:p>
            </c:txPr>
            <c:showLegendKey val="0"/>
            <c:showVal val="1"/>
            <c:showCatName val="0"/>
            <c:showSerName val="0"/>
            <c:showPercent val="0"/>
            <c:showBubbleSize val="0"/>
            <c:showLeaderLines val="0"/>
          </c:dLbls>
          <c:cat>
            <c:strRef>
              <c:f>'Writing Performance'!$B$4:$B$5</c:f>
              <c:strCache>
                <c:ptCount val="2"/>
                <c:pt idx="0">
                  <c:v>Division </c:v>
                </c:pt>
                <c:pt idx="1">
                  <c:v>Province </c:v>
                </c:pt>
              </c:strCache>
            </c:strRef>
          </c:cat>
          <c:val>
            <c:numRef>
              <c:f>'Writing Performance'!$F$4:$F$5</c:f>
              <c:numCache>
                <c:formatCode>0%</c:formatCode>
                <c:ptCount val="2"/>
                <c:pt idx="0">
                  <c:v>0.22999999999999998</c:v>
                </c:pt>
                <c:pt idx="1">
                  <c:v>0.35</c:v>
                </c:pt>
              </c:numCache>
            </c:numRef>
          </c:val>
        </c:ser>
        <c:ser>
          <c:idx val="1"/>
          <c:order val="1"/>
          <c:tx>
            <c:strRef>
              <c:f>'Writing Performance'!$G$3</c:f>
              <c:strCache>
                <c:ptCount val="1"/>
                <c:pt idx="0">
                  <c:v>Adequate</c:v>
                </c:pt>
              </c:strCache>
            </c:strRef>
          </c:tx>
          <c:spPr>
            <a:solidFill>
              <a:srgbClr val="00B050"/>
            </a:solidFill>
            <a:ln>
              <a:solidFill>
                <a:schemeClr val="tx1"/>
              </a:solidFill>
            </a:ln>
          </c:spPr>
          <c:invertIfNegative val="0"/>
          <c:dLbls>
            <c:txPr>
              <a:bodyPr/>
              <a:lstStyle/>
              <a:p>
                <a:pPr>
                  <a:defRPr b="1"/>
                </a:pPr>
                <a:endParaRPr lang="en-US"/>
              </a:p>
            </c:txPr>
            <c:showLegendKey val="0"/>
            <c:showVal val="1"/>
            <c:showCatName val="0"/>
            <c:showSerName val="0"/>
            <c:showPercent val="0"/>
            <c:showBubbleSize val="0"/>
            <c:showLeaderLines val="0"/>
          </c:dLbls>
          <c:cat>
            <c:strRef>
              <c:f>'Writing Performance'!$B$4:$B$5</c:f>
              <c:strCache>
                <c:ptCount val="2"/>
                <c:pt idx="0">
                  <c:v>Division </c:v>
                </c:pt>
                <c:pt idx="1">
                  <c:v>Province </c:v>
                </c:pt>
              </c:strCache>
            </c:strRef>
          </c:cat>
          <c:val>
            <c:numRef>
              <c:f>'Writing Performance'!$G$4:$G$5</c:f>
              <c:numCache>
                <c:formatCode>0%</c:formatCode>
                <c:ptCount val="2"/>
                <c:pt idx="0">
                  <c:v>0.51</c:v>
                </c:pt>
                <c:pt idx="1">
                  <c:v>0.48</c:v>
                </c:pt>
              </c:numCache>
            </c:numRef>
          </c:val>
        </c:ser>
        <c:ser>
          <c:idx val="2"/>
          <c:order val="2"/>
          <c:tx>
            <c:strRef>
              <c:f>'Writing Performance'!$H$3</c:f>
              <c:strCache>
                <c:ptCount val="1"/>
                <c:pt idx="0">
                  <c:v>Proficient</c:v>
                </c:pt>
              </c:strCache>
            </c:strRef>
          </c:tx>
          <c:spPr>
            <a:solidFill>
              <a:srgbClr val="0070C0"/>
            </a:solidFill>
            <a:ln>
              <a:solidFill>
                <a:schemeClr val="tx1"/>
              </a:solidFill>
            </a:ln>
          </c:spPr>
          <c:invertIfNegative val="0"/>
          <c:dLbls>
            <c:txPr>
              <a:bodyPr/>
              <a:lstStyle/>
              <a:p>
                <a:pPr>
                  <a:defRPr b="1">
                    <a:solidFill>
                      <a:schemeClr val="bg1"/>
                    </a:solidFill>
                  </a:defRPr>
                </a:pPr>
                <a:endParaRPr lang="en-US"/>
              </a:p>
            </c:txPr>
            <c:showLegendKey val="0"/>
            <c:showVal val="1"/>
            <c:showCatName val="0"/>
            <c:showSerName val="0"/>
            <c:showPercent val="0"/>
            <c:showBubbleSize val="0"/>
            <c:showLeaderLines val="0"/>
          </c:dLbls>
          <c:cat>
            <c:strRef>
              <c:f>'Writing Performance'!$B$4:$B$5</c:f>
              <c:strCache>
                <c:ptCount val="2"/>
                <c:pt idx="0">
                  <c:v>Division </c:v>
                </c:pt>
                <c:pt idx="1">
                  <c:v>Province </c:v>
                </c:pt>
              </c:strCache>
            </c:strRef>
          </c:cat>
          <c:val>
            <c:numRef>
              <c:f>'Writing Performance'!$H$4:$H$5</c:f>
              <c:numCache>
                <c:formatCode>0%</c:formatCode>
                <c:ptCount val="2"/>
                <c:pt idx="0">
                  <c:v>0.26</c:v>
                </c:pt>
                <c:pt idx="1">
                  <c:v>0.17</c:v>
                </c:pt>
              </c:numCache>
            </c:numRef>
          </c:val>
        </c:ser>
        <c:dLbls>
          <c:showLegendKey val="0"/>
          <c:showVal val="0"/>
          <c:showCatName val="0"/>
          <c:showSerName val="0"/>
          <c:showPercent val="0"/>
          <c:showBubbleSize val="0"/>
        </c:dLbls>
        <c:gapWidth val="150"/>
        <c:shape val="box"/>
        <c:axId val="22457344"/>
        <c:axId val="22459136"/>
        <c:axId val="0"/>
      </c:bar3DChart>
      <c:catAx>
        <c:axId val="22457344"/>
        <c:scaling>
          <c:orientation val="minMax"/>
        </c:scaling>
        <c:delete val="1"/>
        <c:axPos val="l"/>
        <c:majorTickMark val="out"/>
        <c:minorTickMark val="none"/>
        <c:tickLblPos val="nextTo"/>
        <c:crossAx val="22459136"/>
        <c:crosses val="autoZero"/>
        <c:auto val="1"/>
        <c:lblAlgn val="ctr"/>
        <c:lblOffset val="100"/>
        <c:noMultiLvlLbl val="0"/>
      </c:catAx>
      <c:valAx>
        <c:axId val="22459136"/>
        <c:scaling>
          <c:orientation val="minMax"/>
        </c:scaling>
        <c:delete val="0"/>
        <c:axPos val="b"/>
        <c:majorGridlines/>
        <c:numFmt formatCode="0%" sourceLinked="1"/>
        <c:majorTickMark val="out"/>
        <c:minorTickMark val="none"/>
        <c:tickLblPos val="nextTo"/>
        <c:crossAx val="22457344"/>
        <c:crosses val="autoZero"/>
        <c:crossBetween val="between"/>
      </c:valAx>
    </c:plotArea>
    <c:legend>
      <c:legendPos val="b"/>
      <c:layout/>
      <c:overlay val="0"/>
      <c:spPr>
        <a:ln>
          <a:solidFill>
            <a:schemeClr val="tx1"/>
          </a:solidFill>
        </a:ln>
      </c:spPr>
    </c:legend>
    <c:plotVisOnly val="1"/>
    <c:dispBlanksAs val="gap"/>
    <c:showDLblsOverMax val="0"/>
  </c:chart>
  <c:spPr>
    <a:ln>
      <a:solidFill>
        <a:schemeClr val="tx1"/>
      </a:solidFill>
    </a:ln>
    <a:scene3d>
      <a:camera prst="orthographicFront"/>
      <a:lightRig rig="threePt" dir="t"/>
    </a:scene3d>
    <a:sp3d>
      <a:bevelT/>
      <a:bevelB/>
    </a:sp3d>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A2E143-0E33-4252-88AB-B1375DA64C68}" type="datetimeFigureOut">
              <a:rPr lang="en-US" smtClean="0"/>
              <a:t>12/6/2012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E1D64E-B685-472C-876E-8098E17C4857}" type="slidenum">
              <a:rPr lang="en-US" smtClean="0"/>
              <a:t>‹#›</a:t>
            </a:fld>
            <a:endParaRPr lang="en-US"/>
          </a:p>
        </p:txBody>
      </p:sp>
    </p:spTree>
    <p:extLst>
      <p:ext uri="{BB962C8B-B14F-4D97-AF65-F5344CB8AC3E}">
        <p14:creationId xmlns:p14="http://schemas.microsoft.com/office/powerpoint/2010/main" val="30639942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Hello</a:t>
            </a:r>
            <a:r>
              <a:rPr lang="en-US" baseline="0" dirty="0" smtClean="0"/>
              <a:t> everyone, this is Jade Ballek, Learning Consultant for the Sun West School Division.   The purpose of this video is to provide an overview of the Provincial AFL Writing Results that were collected in April 2012.  A summary of the </a:t>
            </a:r>
            <a:r>
              <a:rPr lang="en-US" baseline="0" dirty="0" smtClean="0"/>
              <a:t>comparison reports </a:t>
            </a:r>
            <a:r>
              <a:rPr lang="en-US" baseline="0" dirty="0" smtClean="0"/>
              <a:t>will be highlighted during this video. For more detailed information, electronic copies of </a:t>
            </a:r>
            <a:r>
              <a:rPr lang="en-US" baseline="0" dirty="0" smtClean="0"/>
              <a:t>school assessment </a:t>
            </a:r>
            <a:r>
              <a:rPr lang="en-US" baseline="0" dirty="0" smtClean="0"/>
              <a:t>results have been sent to school administrators.</a:t>
            </a:r>
            <a:endParaRPr lang="en-US" dirty="0"/>
          </a:p>
        </p:txBody>
      </p:sp>
      <p:sp>
        <p:nvSpPr>
          <p:cNvPr id="4" name="Slide Number Placeholder 3"/>
          <p:cNvSpPr>
            <a:spLocks noGrp="1"/>
          </p:cNvSpPr>
          <p:nvPr>
            <p:ph type="sldNum" sz="quarter" idx="10"/>
          </p:nvPr>
        </p:nvSpPr>
        <p:spPr/>
        <p:txBody>
          <a:bodyPr/>
          <a:lstStyle/>
          <a:p>
            <a:fld id="{57E1D64E-B685-472C-876E-8098E17C4857}" type="slidenum">
              <a:rPr lang="en-US" smtClean="0"/>
              <a:t>1</a:t>
            </a:fld>
            <a:endParaRPr lang="en-US"/>
          </a:p>
        </p:txBody>
      </p:sp>
    </p:spTree>
    <p:extLst>
      <p:ext uri="{BB962C8B-B14F-4D97-AF65-F5344CB8AC3E}">
        <p14:creationId xmlns:p14="http://schemas.microsoft.com/office/powerpoint/2010/main" val="33335748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E1D64E-B685-472C-876E-8098E17C4857}" type="slidenum">
              <a:rPr lang="en-US" smtClean="0"/>
              <a:t>10</a:t>
            </a:fld>
            <a:endParaRPr lang="en-US"/>
          </a:p>
        </p:txBody>
      </p:sp>
    </p:spTree>
    <p:extLst>
      <p:ext uri="{BB962C8B-B14F-4D97-AF65-F5344CB8AC3E}">
        <p14:creationId xmlns:p14="http://schemas.microsoft.com/office/powerpoint/2010/main" val="22450112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E1D64E-B685-472C-876E-8098E17C4857}" type="slidenum">
              <a:rPr lang="en-US" smtClean="0"/>
              <a:t>11</a:t>
            </a:fld>
            <a:endParaRPr lang="en-US"/>
          </a:p>
        </p:txBody>
      </p:sp>
    </p:spTree>
    <p:extLst>
      <p:ext uri="{BB962C8B-B14F-4D97-AF65-F5344CB8AC3E}">
        <p14:creationId xmlns:p14="http://schemas.microsoft.com/office/powerpoint/2010/main" val="30544119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E1D64E-B685-472C-876E-8098E17C4857}" type="slidenum">
              <a:rPr lang="en-US" smtClean="0"/>
              <a:t>12</a:t>
            </a:fld>
            <a:endParaRPr lang="en-US"/>
          </a:p>
        </p:txBody>
      </p:sp>
    </p:spTree>
    <p:extLst>
      <p:ext uri="{BB962C8B-B14F-4D97-AF65-F5344CB8AC3E}">
        <p14:creationId xmlns:p14="http://schemas.microsoft.com/office/powerpoint/2010/main" val="3910443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E1D64E-B685-472C-876E-8098E17C4857}" type="slidenum">
              <a:rPr lang="en-US" smtClean="0"/>
              <a:t>2</a:t>
            </a:fld>
            <a:endParaRPr lang="en-US"/>
          </a:p>
        </p:txBody>
      </p:sp>
    </p:spTree>
    <p:extLst>
      <p:ext uri="{BB962C8B-B14F-4D97-AF65-F5344CB8AC3E}">
        <p14:creationId xmlns:p14="http://schemas.microsoft.com/office/powerpoint/2010/main" val="38525360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E1D64E-B685-472C-876E-8098E17C4857}" type="slidenum">
              <a:rPr lang="en-US" smtClean="0"/>
              <a:t>3</a:t>
            </a:fld>
            <a:endParaRPr lang="en-US"/>
          </a:p>
        </p:txBody>
      </p:sp>
    </p:spTree>
    <p:extLst>
      <p:ext uri="{BB962C8B-B14F-4D97-AF65-F5344CB8AC3E}">
        <p14:creationId xmlns:p14="http://schemas.microsoft.com/office/powerpoint/2010/main" val="3965753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E1D64E-B685-472C-876E-8098E17C4857}" type="slidenum">
              <a:rPr lang="en-US" smtClean="0"/>
              <a:t>4</a:t>
            </a:fld>
            <a:endParaRPr lang="en-US"/>
          </a:p>
        </p:txBody>
      </p:sp>
    </p:spTree>
    <p:extLst>
      <p:ext uri="{BB962C8B-B14F-4D97-AF65-F5344CB8AC3E}">
        <p14:creationId xmlns:p14="http://schemas.microsoft.com/office/powerpoint/2010/main" val="1837893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E1D64E-B685-472C-876E-8098E17C4857}" type="slidenum">
              <a:rPr lang="en-US" smtClean="0"/>
              <a:t>5</a:t>
            </a:fld>
            <a:endParaRPr lang="en-US"/>
          </a:p>
        </p:txBody>
      </p:sp>
    </p:spTree>
    <p:extLst>
      <p:ext uri="{BB962C8B-B14F-4D97-AF65-F5344CB8AC3E}">
        <p14:creationId xmlns:p14="http://schemas.microsoft.com/office/powerpoint/2010/main" val="959891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E1D64E-B685-472C-876E-8098E17C4857}" type="slidenum">
              <a:rPr lang="en-US" smtClean="0"/>
              <a:t>6</a:t>
            </a:fld>
            <a:endParaRPr lang="en-US"/>
          </a:p>
        </p:txBody>
      </p:sp>
    </p:spTree>
    <p:extLst>
      <p:ext uri="{BB962C8B-B14F-4D97-AF65-F5344CB8AC3E}">
        <p14:creationId xmlns:p14="http://schemas.microsoft.com/office/powerpoint/2010/main" val="25275360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E1D64E-B685-472C-876E-8098E17C4857}" type="slidenum">
              <a:rPr lang="en-US" smtClean="0"/>
              <a:t>7</a:t>
            </a:fld>
            <a:endParaRPr lang="en-US"/>
          </a:p>
        </p:txBody>
      </p:sp>
    </p:spTree>
    <p:extLst>
      <p:ext uri="{BB962C8B-B14F-4D97-AF65-F5344CB8AC3E}">
        <p14:creationId xmlns:p14="http://schemas.microsoft.com/office/powerpoint/2010/main" val="6157421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E1D64E-B685-472C-876E-8098E17C4857}" type="slidenum">
              <a:rPr lang="en-US" smtClean="0"/>
              <a:t>8</a:t>
            </a:fld>
            <a:endParaRPr lang="en-US"/>
          </a:p>
        </p:txBody>
      </p:sp>
    </p:spTree>
    <p:extLst>
      <p:ext uri="{BB962C8B-B14F-4D97-AF65-F5344CB8AC3E}">
        <p14:creationId xmlns:p14="http://schemas.microsoft.com/office/powerpoint/2010/main" val="4374526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57E1D64E-B685-472C-876E-8098E17C4857}" type="slidenum">
              <a:rPr lang="en-US" smtClean="0"/>
              <a:t>9</a:t>
            </a:fld>
            <a:endParaRPr lang="en-US"/>
          </a:p>
        </p:txBody>
      </p:sp>
    </p:spTree>
    <p:extLst>
      <p:ext uri="{BB962C8B-B14F-4D97-AF65-F5344CB8AC3E}">
        <p14:creationId xmlns:p14="http://schemas.microsoft.com/office/powerpoint/2010/main" val="18377994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77CB58C-4E29-4862-B9AA-07364CBD8448}" type="datetimeFigureOut">
              <a:rPr lang="en-US" smtClean="0"/>
              <a:t>12/6/2012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C86473-1F30-43F6-BA83-C9A18127E8D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CB58C-4E29-4862-B9AA-07364CBD8448}" type="datetimeFigureOut">
              <a:rPr lang="en-US" smtClean="0"/>
              <a:t>12/6/2012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C86473-1F30-43F6-BA83-C9A18127E8D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CB58C-4E29-4862-B9AA-07364CBD8448}" type="datetimeFigureOut">
              <a:rPr lang="en-US" smtClean="0"/>
              <a:t>12/6/2012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C86473-1F30-43F6-BA83-C9A18127E8D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7CB58C-4E29-4862-B9AA-07364CBD8448}" type="datetimeFigureOut">
              <a:rPr lang="en-US" smtClean="0"/>
              <a:t>12/6/2012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C86473-1F30-43F6-BA83-C9A18127E8D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7CB58C-4E29-4862-B9AA-07364CBD8448}" type="datetimeFigureOut">
              <a:rPr lang="en-US" smtClean="0"/>
              <a:t>12/6/2012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C86473-1F30-43F6-BA83-C9A18127E8D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77CB58C-4E29-4862-B9AA-07364CBD8448}" type="datetimeFigureOut">
              <a:rPr lang="en-US" smtClean="0"/>
              <a:t>12/6/2012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C86473-1F30-43F6-BA83-C9A18127E8D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7CB58C-4E29-4862-B9AA-07364CBD8448}" type="datetimeFigureOut">
              <a:rPr lang="en-US" smtClean="0"/>
              <a:t>12/6/2012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C86473-1F30-43F6-BA83-C9A18127E8D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7CB58C-4E29-4862-B9AA-07364CBD8448}" type="datetimeFigureOut">
              <a:rPr lang="en-US" smtClean="0"/>
              <a:t>12/6/2012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C86473-1F30-43F6-BA83-C9A18127E8D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7CB58C-4E29-4862-B9AA-07364CBD8448}" type="datetimeFigureOut">
              <a:rPr lang="en-US" smtClean="0"/>
              <a:t>12/6/2012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C86473-1F30-43F6-BA83-C9A18127E8D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CB58C-4E29-4862-B9AA-07364CBD8448}" type="datetimeFigureOut">
              <a:rPr lang="en-US" smtClean="0"/>
              <a:t>12/6/2012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C86473-1F30-43F6-BA83-C9A18127E8D6}"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877CB58C-4E29-4862-B9AA-07364CBD8448}" type="datetimeFigureOut">
              <a:rPr lang="en-US" smtClean="0"/>
              <a:t>12/6/2012</a:t>
            </a:fld>
            <a:endParaRPr lang="en-US"/>
          </a:p>
        </p:txBody>
      </p:sp>
      <p:sp>
        <p:nvSpPr>
          <p:cNvPr id="9" name="Slide Number Placeholder 8"/>
          <p:cNvSpPr>
            <a:spLocks noGrp="1"/>
          </p:cNvSpPr>
          <p:nvPr>
            <p:ph type="sldNum" sz="quarter" idx="11"/>
          </p:nvPr>
        </p:nvSpPr>
        <p:spPr/>
        <p:txBody>
          <a:bodyPr/>
          <a:lstStyle/>
          <a:p>
            <a:fld id="{9BC86473-1F30-43F6-BA83-C9A18127E8D6}"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9BC86473-1F30-43F6-BA83-C9A18127E8D6}"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877CB58C-4E29-4862-B9AA-07364CBD8448}" type="datetimeFigureOut">
              <a:rPr lang="en-US" smtClean="0"/>
              <a:t>12/6/2012</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AFL Writing Results</a:t>
            </a:r>
            <a:endParaRPr lang="en-US" dirty="0"/>
          </a:p>
        </p:txBody>
      </p:sp>
      <p:sp>
        <p:nvSpPr>
          <p:cNvPr id="3" name="Subtitle 2"/>
          <p:cNvSpPr>
            <a:spLocks noGrp="1"/>
          </p:cNvSpPr>
          <p:nvPr>
            <p:ph type="subTitle" idx="1"/>
          </p:nvPr>
        </p:nvSpPr>
        <p:spPr/>
        <p:txBody>
          <a:bodyPr/>
          <a:lstStyle/>
          <a:p>
            <a:r>
              <a:rPr lang="en-US" dirty="0" smtClean="0"/>
              <a:t>From April 2012 Assessment</a:t>
            </a:r>
          </a:p>
          <a:p>
            <a:r>
              <a:rPr lang="en-US" dirty="0" smtClean="0"/>
              <a:t>Sun West School Division</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4236" y="5334000"/>
            <a:ext cx="2295525" cy="1028700"/>
          </a:xfrm>
          <a:prstGeom prst="rect">
            <a:avLst/>
          </a:prstGeom>
        </p:spPr>
      </p:pic>
    </p:spTree>
    <p:extLst>
      <p:ext uri="{BB962C8B-B14F-4D97-AF65-F5344CB8AC3E}">
        <p14:creationId xmlns:p14="http://schemas.microsoft.com/office/powerpoint/2010/main" val="35490637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Results</a:t>
            </a:r>
            <a:endParaRPr lang="en-US" dirty="0"/>
          </a:p>
        </p:txBody>
      </p:sp>
      <p:graphicFrame>
        <p:nvGraphicFramePr>
          <p:cNvPr id="5" name="Content Placeholder 3"/>
          <p:cNvGraphicFramePr>
            <a:graphicFrameLocks/>
          </p:cNvGraphicFramePr>
          <p:nvPr>
            <p:extLst>
              <p:ext uri="{D42A27DB-BD31-4B8C-83A1-F6EECF244321}">
                <p14:modId xmlns:p14="http://schemas.microsoft.com/office/powerpoint/2010/main" val="3958003415"/>
              </p:ext>
            </p:extLst>
          </p:nvPr>
        </p:nvGraphicFramePr>
        <p:xfrm>
          <a:off x="304800" y="1524000"/>
          <a:ext cx="7620000" cy="4800600"/>
        </p:xfrm>
        <a:graphic>
          <a:graphicData uri="http://schemas.openxmlformats.org/drawingml/2006/chart">
            <c:chart xmlns:c="http://schemas.openxmlformats.org/drawingml/2006/chart" xmlns:r="http://schemas.openxmlformats.org/officeDocument/2006/relationships" r:id="rId3"/>
          </a:graphicData>
        </a:graphic>
      </p:graphicFrame>
      <p:sp>
        <p:nvSpPr>
          <p:cNvPr id="3" name="Content Placeholder 2"/>
          <p:cNvSpPr>
            <a:spLocks noGrp="1"/>
          </p:cNvSpPr>
          <p:nvPr>
            <p:ph idx="1"/>
          </p:nvPr>
        </p:nvSpPr>
        <p:spPr>
          <a:xfrm>
            <a:off x="914400" y="2057400"/>
            <a:ext cx="7162800" cy="4343400"/>
          </a:xfrm>
        </p:spPr>
        <p:txBody>
          <a:bodyPr/>
          <a:lstStyle/>
          <a:p>
            <a:pPr marL="114300" indent="0">
              <a:buNone/>
            </a:pPr>
            <a:r>
              <a:rPr lang="en-US" dirty="0" smtClean="0"/>
              <a:t>  </a:t>
            </a:r>
            <a:endParaRPr lang="en-US" dirty="0"/>
          </a:p>
        </p:txBody>
      </p:sp>
    </p:spTree>
    <p:extLst>
      <p:ext uri="{BB962C8B-B14F-4D97-AF65-F5344CB8AC3E}">
        <p14:creationId xmlns:p14="http://schemas.microsoft.com/office/powerpoint/2010/main" val="1260231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detailed information</a:t>
            </a:r>
            <a:endParaRPr lang="en-US" dirty="0"/>
          </a:p>
        </p:txBody>
      </p:sp>
      <p:sp>
        <p:nvSpPr>
          <p:cNvPr id="3" name="Content Placeholder 2"/>
          <p:cNvSpPr>
            <a:spLocks noGrp="1"/>
          </p:cNvSpPr>
          <p:nvPr>
            <p:ph idx="1"/>
          </p:nvPr>
        </p:nvSpPr>
        <p:spPr/>
        <p:txBody>
          <a:bodyPr/>
          <a:lstStyle/>
          <a:p>
            <a:pPr marL="114300" indent="0">
              <a:buNone/>
            </a:pPr>
            <a:r>
              <a:rPr lang="en-US" dirty="0" smtClean="0"/>
              <a:t> </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1892010"/>
            <a:ext cx="4962092" cy="149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5735" y="3886200"/>
            <a:ext cx="5651021" cy="167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a:off x="1600200" y="2819400"/>
            <a:ext cx="1905000" cy="568035"/>
          </a:xfrm>
          <a:prstGeom prst="ellipse">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1600200" y="4989802"/>
            <a:ext cx="1905000" cy="568035"/>
          </a:xfrm>
          <a:prstGeom prst="ellipse">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22015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more information</a:t>
            </a:r>
            <a:endParaRPr lang="en-US" dirty="0"/>
          </a:p>
        </p:txBody>
      </p:sp>
      <p:sp>
        <p:nvSpPr>
          <p:cNvPr id="3" name="Content Placeholder 2"/>
          <p:cNvSpPr>
            <a:spLocks noGrp="1"/>
          </p:cNvSpPr>
          <p:nvPr>
            <p:ph idx="1"/>
          </p:nvPr>
        </p:nvSpPr>
        <p:spPr/>
        <p:txBody>
          <a:bodyPr/>
          <a:lstStyle/>
          <a:p>
            <a:endParaRPr lang="en-US" dirty="0" smtClean="0"/>
          </a:p>
          <a:p>
            <a:r>
              <a:rPr lang="en-US" sz="2800" dirty="0" smtClean="0"/>
              <a:t>If you would like more information or have any questions about  the AFL results, please contact Shari Martin or Jade Ballek.</a:t>
            </a:r>
          </a:p>
          <a:p>
            <a:endParaRPr lang="en-US" sz="28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5181600"/>
            <a:ext cx="2295525" cy="1028700"/>
          </a:xfrm>
          <a:prstGeom prst="rect">
            <a:avLst/>
          </a:prstGeom>
        </p:spPr>
      </p:pic>
    </p:spTree>
    <p:extLst>
      <p:ext uri="{BB962C8B-B14F-4D97-AF65-F5344CB8AC3E}">
        <p14:creationId xmlns:p14="http://schemas.microsoft.com/office/powerpoint/2010/main" val="157670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the AFL</a:t>
            </a:r>
            <a:endParaRPr lang="en-US" dirty="0"/>
          </a:p>
        </p:txBody>
      </p:sp>
      <p:sp>
        <p:nvSpPr>
          <p:cNvPr id="3" name="Content Placeholder 2"/>
          <p:cNvSpPr>
            <a:spLocks noGrp="1"/>
          </p:cNvSpPr>
          <p:nvPr>
            <p:ph idx="1"/>
          </p:nvPr>
        </p:nvSpPr>
        <p:spPr/>
        <p:txBody>
          <a:bodyPr>
            <a:normAutofit lnSpcReduction="10000"/>
          </a:bodyPr>
          <a:lstStyle/>
          <a:p>
            <a:r>
              <a:rPr lang="en-US" dirty="0" smtClean="0"/>
              <a:t>To use assessment data to plan for improvement in writing skills</a:t>
            </a:r>
          </a:p>
          <a:p>
            <a:endParaRPr lang="en-US" dirty="0"/>
          </a:p>
          <a:p>
            <a:r>
              <a:rPr lang="en-US" dirty="0" smtClean="0"/>
              <a:t>Report provided by the Ministry gives a summary of key findings from Grade 5 and 8 students who participated in the assessment in April 2012.</a:t>
            </a:r>
          </a:p>
          <a:p>
            <a:endParaRPr lang="en-US" dirty="0"/>
          </a:p>
          <a:p>
            <a:r>
              <a:rPr lang="en-US" dirty="0" smtClean="0"/>
              <a:t>Results from such a large scale assessment are a snapshot of student performance. They do not tell the whole story.</a:t>
            </a:r>
          </a:p>
          <a:p>
            <a:endParaRPr lang="en-US" dirty="0"/>
          </a:p>
          <a:p>
            <a:r>
              <a:rPr lang="en-US" dirty="0" smtClean="0"/>
              <a:t>Individual levels of student mastery of learning is best determined through effective and on-going classroom-based assessment.</a:t>
            </a:r>
          </a:p>
          <a:p>
            <a:endParaRPr lang="en-US" dirty="0" smtClean="0"/>
          </a:p>
          <a:p>
            <a:endParaRPr lang="en-US" dirty="0"/>
          </a:p>
          <a:p>
            <a:endParaRPr lang="en-US" dirty="0"/>
          </a:p>
        </p:txBody>
      </p:sp>
    </p:spTree>
    <p:extLst>
      <p:ext uri="{BB962C8B-B14F-4D97-AF65-F5344CB8AC3E}">
        <p14:creationId xmlns:p14="http://schemas.microsoft.com/office/powerpoint/2010/main" val="18105478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Participating Students</a:t>
            </a:r>
            <a:endParaRPr lang="en-US" dirty="0"/>
          </a:p>
        </p:txBody>
      </p:sp>
      <p:sp>
        <p:nvSpPr>
          <p:cNvPr id="3" name="Content Placeholder 2"/>
          <p:cNvSpPr>
            <a:spLocks noGrp="1"/>
          </p:cNvSpPr>
          <p:nvPr>
            <p:ph idx="1"/>
          </p:nvPr>
        </p:nvSpPr>
        <p:spPr/>
        <p:txBody>
          <a:bodyPr/>
          <a:lstStyle/>
          <a:p>
            <a:r>
              <a:rPr lang="en-US" dirty="0" smtClean="0"/>
              <a:t>Provincially, 12, 960 students participated in the AFL Writing Assessment</a:t>
            </a:r>
          </a:p>
          <a:p>
            <a:endParaRPr lang="en-US" dirty="0"/>
          </a:p>
          <a:p>
            <a:r>
              <a:rPr lang="en-US" dirty="0" smtClean="0"/>
              <a:t>Divisionally, 327 students participated </a:t>
            </a:r>
          </a:p>
          <a:p>
            <a:endParaRPr lang="en-US" dirty="0"/>
          </a:p>
          <a:p>
            <a:r>
              <a:rPr lang="en-US" dirty="0" smtClean="0"/>
              <a:t>According to the Ministry records, that was 90.8% of expected participation for our Division</a:t>
            </a:r>
            <a:endParaRPr lang="en-US" dirty="0"/>
          </a:p>
        </p:txBody>
      </p:sp>
    </p:spTree>
    <p:extLst>
      <p:ext uri="{BB962C8B-B14F-4D97-AF65-F5344CB8AC3E}">
        <p14:creationId xmlns:p14="http://schemas.microsoft.com/office/powerpoint/2010/main" val="9104635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Task</a:t>
            </a:r>
            <a:endParaRPr lang="en-US" dirty="0"/>
          </a:p>
        </p:txBody>
      </p:sp>
      <p:sp>
        <p:nvSpPr>
          <p:cNvPr id="3" name="Content Placeholder 2"/>
          <p:cNvSpPr>
            <a:spLocks noGrp="1"/>
          </p:cNvSpPr>
          <p:nvPr>
            <p:ph idx="1"/>
          </p:nvPr>
        </p:nvSpPr>
        <p:spPr/>
        <p:txBody>
          <a:bodyPr>
            <a:normAutofit/>
          </a:bodyPr>
          <a:lstStyle/>
          <a:p>
            <a:r>
              <a:rPr lang="en-US" dirty="0" smtClean="0"/>
              <a:t>Students completed 1 writing task</a:t>
            </a:r>
          </a:p>
          <a:p>
            <a:pPr lvl="1"/>
            <a:r>
              <a:rPr lang="en-US" dirty="0"/>
              <a:t>were given a choice of topics or situations</a:t>
            </a:r>
          </a:p>
          <a:p>
            <a:pPr lvl="1"/>
            <a:r>
              <a:rPr lang="en-US" dirty="0"/>
              <a:t>either narrative (tell a story) </a:t>
            </a:r>
            <a:endParaRPr lang="en-US" dirty="0" smtClean="0"/>
          </a:p>
          <a:p>
            <a:pPr lvl="1"/>
            <a:r>
              <a:rPr lang="en-US" dirty="0" smtClean="0"/>
              <a:t>or </a:t>
            </a:r>
            <a:r>
              <a:rPr lang="en-US" dirty="0"/>
              <a:t>expository (provide explanation or </a:t>
            </a:r>
            <a:r>
              <a:rPr lang="en-US" dirty="0" smtClean="0"/>
              <a:t>information</a:t>
            </a:r>
            <a:r>
              <a:rPr lang="en-US" dirty="0"/>
              <a:t>) contexts</a:t>
            </a:r>
          </a:p>
          <a:p>
            <a:endParaRPr lang="en-US" dirty="0" smtClean="0"/>
          </a:p>
          <a:p>
            <a:r>
              <a:rPr lang="en-US" dirty="0" smtClean="0"/>
              <a:t>Students showed their writing process:</a:t>
            </a:r>
          </a:p>
          <a:p>
            <a:pPr lvl="1"/>
            <a:r>
              <a:rPr lang="en-US" dirty="0" smtClean="0"/>
              <a:t>Generation of ideas</a:t>
            </a:r>
          </a:p>
          <a:p>
            <a:pPr lvl="1"/>
            <a:r>
              <a:rPr lang="en-US" dirty="0" smtClean="0"/>
              <a:t>Plan</a:t>
            </a:r>
          </a:p>
          <a:p>
            <a:pPr lvl="1"/>
            <a:r>
              <a:rPr lang="en-US" dirty="0" smtClean="0"/>
              <a:t>Draft</a:t>
            </a:r>
          </a:p>
          <a:p>
            <a:pPr lvl="1"/>
            <a:r>
              <a:rPr lang="en-US" dirty="0" smtClean="0"/>
              <a:t>Revision</a:t>
            </a:r>
          </a:p>
          <a:p>
            <a:pPr lvl="1"/>
            <a:r>
              <a:rPr lang="en-US" dirty="0" smtClean="0"/>
              <a:t>Final Copy</a:t>
            </a:r>
          </a:p>
        </p:txBody>
      </p:sp>
    </p:spTree>
    <p:extLst>
      <p:ext uri="{BB962C8B-B14F-4D97-AF65-F5344CB8AC3E}">
        <p14:creationId xmlns:p14="http://schemas.microsoft.com/office/powerpoint/2010/main" val="11492746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Collected and Reported</a:t>
            </a:r>
            <a:endParaRPr lang="en-US" dirty="0"/>
          </a:p>
        </p:txBody>
      </p:sp>
      <p:sp>
        <p:nvSpPr>
          <p:cNvPr id="3" name="Content Placeholder 2"/>
          <p:cNvSpPr>
            <a:spLocks noGrp="1"/>
          </p:cNvSpPr>
          <p:nvPr>
            <p:ph idx="1"/>
          </p:nvPr>
        </p:nvSpPr>
        <p:spPr/>
        <p:txBody>
          <a:bodyPr>
            <a:normAutofit/>
          </a:bodyPr>
          <a:lstStyle/>
          <a:p>
            <a:r>
              <a:rPr lang="en-US" dirty="0" smtClean="0"/>
              <a:t>5 broad performance areas measured:</a:t>
            </a:r>
          </a:p>
          <a:p>
            <a:pPr lvl="1"/>
            <a:r>
              <a:rPr lang="en-US" dirty="0" smtClean="0"/>
              <a:t>Quality of Writing Product*</a:t>
            </a:r>
          </a:p>
          <a:p>
            <a:pPr lvl="1"/>
            <a:r>
              <a:rPr lang="en-US" dirty="0" smtClean="0"/>
              <a:t>Message Content and Ideas</a:t>
            </a:r>
          </a:p>
          <a:p>
            <a:pPr lvl="1"/>
            <a:r>
              <a:rPr lang="en-US" dirty="0" smtClean="0"/>
              <a:t>Organization and Coherence</a:t>
            </a:r>
          </a:p>
          <a:p>
            <a:pPr lvl="1"/>
            <a:r>
              <a:rPr lang="en-US" dirty="0" smtClean="0"/>
              <a:t>Language Choices</a:t>
            </a:r>
          </a:p>
          <a:p>
            <a:pPr lvl="1"/>
            <a:r>
              <a:rPr lang="en-US" dirty="0" smtClean="0"/>
              <a:t>Demonstration of Writing Process</a:t>
            </a:r>
            <a:br>
              <a:rPr lang="en-US" dirty="0" smtClean="0"/>
            </a:br>
            <a:endParaRPr lang="en-US" dirty="0" smtClean="0"/>
          </a:p>
          <a:p>
            <a:r>
              <a:rPr lang="en-US" dirty="0" smtClean="0"/>
              <a:t>* 5-level holistic rubric used to score the overall quality of the writing product</a:t>
            </a:r>
          </a:p>
          <a:p>
            <a:endParaRPr lang="en-US" dirty="0"/>
          </a:p>
          <a:p>
            <a:r>
              <a:rPr lang="en-US" dirty="0" smtClean="0"/>
              <a:t>Analytic scoring guide was used to assign percentage scores to the other four writing performance areas</a:t>
            </a:r>
          </a:p>
        </p:txBody>
      </p:sp>
    </p:spTree>
    <p:extLst>
      <p:ext uri="{BB962C8B-B14F-4D97-AF65-F5344CB8AC3E}">
        <p14:creationId xmlns:p14="http://schemas.microsoft.com/office/powerpoint/2010/main" val="28987085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Opportunity to Learn</a:t>
            </a:r>
            <a:endParaRPr lang="en-US" dirty="0"/>
          </a:p>
        </p:txBody>
      </p:sp>
      <p:sp>
        <p:nvSpPr>
          <p:cNvPr id="3" name="Content Placeholder 2"/>
          <p:cNvSpPr>
            <a:spLocks noGrp="1"/>
          </p:cNvSpPr>
          <p:nvPr>
            <p:ph idx="1"/>
          </p:nvPr>
        </p:nvSpPr>
        <p:spPr/>
        <p:txBody>
          <a:bodyPr/>
          <a:lstStyle/>
          <a:p>
            <a:r>
              <a:rPr lang="en-US" dirty="0" smtClean="0"/>
              <a:t>Student questionnaire</a:t>
            </a:r>
          </a:p>
          <a:p>
            <a:r>
              <a:rPr lang="en-US" dirty="0" smtClean="0"/>
              <a:t>5 scale</a:t>
            </a:r>
          </a:p>
          <a:p>
            <a:endParaRPr lang="en-US" dirty="0"/>
          </a:p>
          <a:p>
            <a:r>
              <a:rPr lang="en-US" dirty="0" smtClean="0"/>
              <a:t>Preparation and commitment to learn</a:t>
            </a:r>
          </a:p>
          <a:p>
            <a:r>
              <a:rPr lang="en-US" dirty="0" smtClean="0"/>
              <a:t>Knowledge and persistence with writing strategies</a:t>
            </a:r>
          </a:p>
          <a:p>
            <a:r>
              <a:rPr lang="en-US" dirty="0" smtClean="0"/>
              <a:t>Home support for learning and writing</a:t>
            </a:r>
            <a:endParaRPr lang="en-US" dirty="0"/>
          </a:p>
        </p:txBody>
      </p:sp>
    </p:spTree>
    <p:extLst>
      <p:ext uri="{BB962C8B-B14F-4D97-AF65-F5344CB8AC3E}">
        <p14:creationId xmlns:p14="http://schemas.microsoft.com/office/powerpoint/2010/main" val="1550626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 Questionnaires</a:t>
            </a:r>
            <a:endParaRPr lang="en-US" dirty="0"/>
          </a:p>
        </p:txBody>
      </p:sp>
      <p:sp>
        <p:nvSpPr>
          <p:cNvPr id="3" name="Content Placeholder 2"/>
          <p:cNvSpPr>
            <a:spLocks noGrp="1"/>
          </p:cNvSpPr>
          <p:nvPr>
            <p:ph idx="1"/>
          </p:nvPr>
        </p:nvSpPr>
        <p:spPr/>
        <p:txBody>
          <a:bodyPr/>
          <a:lstStyle/>
          <a:p>
            <a:r>
              <a:rPr lang="en-US" dirty="0" smtClean="0"/>
              <a:t>5 level scale</a:t>
            </a:r>
          </a:p>
          <a:p>
            <a:endParaRPr lang="en-US" dirty="0"/>
          </a:p>
          <a:p>
            <a:r>
              <a:rPr lang="en-US" dirty="0" smtClean="0"/>
              <a:t>30 questions</a:t>
            </a:r>
          </a:p>
          <a:p>
            <a:pPr lvl="1"/>
            <a:r>
              <a:rPr lang="en-US" dirty="0" smtClean="0"/>
              <a:t>Availability and use of resources</a:t>
            </a:r>
          </a:p>
          <a:p>
            <a:pPr lvl="1"/>
            <a:r>
              <a:rPr lang="en-US" dirty="0" smtClean="0"/>
              <a:t>Instruction and learning</a:t>
            </a:r>
          </a:p>
          <a:p>
            <a:endParaRPr lang="en-US" dirty="0"/>
          </a:p>
          <a:p>
            <a:r>
              <a:rPr lang="en-US" dirty="0" smtClean="0"/>
              <a:t>Provincially, 97.0 % completed</a:t>
            </a:r>
          </a:p>
          <a:p>
            <a:r>
              <a:rPr lang="en-US" dirty="0" smtClean="0"/>
              <a:t>Divisionally, 79.3 % completed</a:t>
            </a:r>
          </a:p>
          <a:p>
            <a:endParaRPr lang="en-US" dirty="0"/>
          </a:p>
          <a:p>
            <a:r>
              <a:rPr lang="en-US" dirty="0" smtClean="0"/>
              <a:t>Division results available</a:t>
            </a:r>
          </a:p>
        </p:txBody>
      </p:sp>
    </p:spTree>
    <p:extLst>
      <p:ext uri="{BB962C8B-B14F-4D97-AF65-F5344CB8AC3E}">
        <p14:creationId xmlns:p14="http://schemas.microsoft.com/office/powerpoint/2010/main" val="28749196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 Questionnaire Sample</a:t>
            </a:r>
            <a:endParaRPr lang="en-US" dirty="0"/>
          </a:p>
        </p:txBody>
      </p:sp>
      <p:sp>
        <p:nvSpPr>
          <p:cNvPr id="3" name="Content Placeholder 2"/>
          <p:cNvSpPr>
            <a:spLocks noGrp="1"/>
          </p:cNvSpPr>
          <p:nvPr>
            <p:ph idx="1"/>
          </p:nvPr>
        </p:nvSpPr>
        <p:spPr/>
        <p:txBody>
          <a:bodyPr/>
          <a:lstStyle/>
          <a:p>
            <a:pPr marL="114300" indent="0">
              <a:buNone/>
            </a:pPr>
            <a:r>
              <a:rPr lang="en-US" dirty="0" smtClean="0"/>
              <a:t> </a:t>
            </a:r>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599" y="2362200"/>
            <a:ext cx="8101809"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43124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Grade 5 and 8 </a:t>
            </a:r>
            <a:r>
              <a:rPr lang="en-US" dirty="0" smtClean="0"/>
              <a:t>Comparison </a:t>
            </a:r>
            <a:r>
              <a:rPr lang="en-US" dirty="0" smtClean="0"/>
              <a:t>R</a:t>
            </a:r>
            <a:r>
              <a:rPr lang="en-US" dirty="0" smtClean="0"/>
              <a:t>eports</a:t>
            </a:r>
            <a:endParaRPr lang="en-US" dirty="0"/>
          </a:p>
        </p:txBody>
      </p:sp>
      <p:sp>
        <p:nvSpPr>
          <p:cNvPr id="8" name="Content Placeholder 7"/>
          <p:cNvSpPr>
            <a:spLocks noGrp="1"/>
          </p:cNvSpPr>
          <p:nvPr>
            <p:ph sz="half" idx="1"/>
          </p:nvPr>
        </p:nvSpPr>
        <p:spPr/>
        <p:txBody>
          <a:bodyPr>
            <a:normAutofit lnSpcReduction="10000"/>
          </a:bodyPr>
          <a:lstStyle/>
          <a:p>
            <a:r>
              <a:rPr lang="en-US" dirty="0" smtClean="0"/>
              <a:t>Division-wide </a:t>
            </a:r>
            <a:r>
              <a:rPr lang="en-US" dirty="0" smtClean="0"/>
              <a:t>results </a:t>
            </a:r>
            <a:r>
              <a:rPr lang="en-US" dirty="0" smtClean="0"/>
              <a:t>compared to School-Based results for </a:t>
            </a:r>
            <a:r>
              <a:rPr lang="en-US" dirty="0" smtClean="0"/>
              <a:t>each Grade is available for each performance area</a:t>
            </a:r>
          </a:p>
          <a:p>
            <a:r>
              <a:rPr lang="en-US" dirty="0" smtClean="0"/>
              <a:t>Historical Report compares 2009/2013 results with 2011/2011 School-Based Results</a:t>
            </a:r>
            <a:endParaRPr lang="en-US" dirty="0"/>
          </a:p>
        </p:txBody>
      </p:sp>
      <p:graphicFrame>
        <p:nvGraphicFramePr>
          <p:cNvPr id="10" name="Content Placeholder 3"/>
          <p:cNvGraphicFramePr>
            <a:graphicFrameLocks noGrp="1"/>
          </p:cNvGraphicFramePr>
          <p:nvPr>
            <p:ph sz="half" idx="2"/>
            <p:extLst>
              <p:ext uri="{D42A27DB-BD31-4B8C-83A1-F6EECF244321}">
                <p14:modId xmlns:p14="http://schemas.microsoft.com/office/powerpoint/2010/main" val="1934959431"/>
              </p:ext>
            </p:extLst>
          </p:nvPr>
        </p:nvGraphicFramePr>
        <p:xfrm>
          <a:off x="4114800" y="1524000"/>
          <a:ext cx="3962400" cy="45894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078572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221</TotalTime>
  <Words>409</Words>
  <Application>Microsoft Office PowerPoint</Application>
  <PresentationFormat>On-screen Show (4:3)</PresentationFormat>
  <Paragraphs>85</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Adjacency</vt:lpstr>
      <vt:lpstr>AFL Writing Results</vt:lpstr>
      <vt:lpstr>Purpose of the AFL</vt:lpstr>
      <vt:lpstr>Participating Students</vt:lpstr>
      <vt:lpstr>Assessment Task</vt:lpstr>
      <vt:lpstr>Data Collected and Reported</vt:lpstr>
      <vt:lpstr>Opportunity to Learn</vt:lpstr>
      <vt:lpstr>Teacher Questionnaires</vt:lpstr>
      <vt:lpstr>Teacher Questionnaire Sample</vt:lpstr>
      <vt:lpstr>Grade 5 and 8 Comparison Reports</vt:lpstr>
      <vt:lpstr>Comparison Results</vt:lpstr>
      <vt:lpstr>More detailed information</vt:lpstr>
      <vt:lpstr>For more information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AFL Writing Results</dc:title>
  <dc:creator>Jade Ballek</dc:creator>
  <cp:lastModifiedBy>Jade Ballek</cp:lastModifiedBy>
  <cp:revision>25</cp:revision>
  <dcterms:created xsi:type="dcterms:W3CDTF">2012-11-30T14:53:47Z</dcterms:created>
  <dcterms:modified xsi:type="dcterms:W3CDTF">2012-12-06T16:29:21Z</dcterms:modified>
</cp:coreProperties>
</file>