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60" r:id="rId3"/>
    <p:sldId id="261" r:id="rId4"/>
    <p:sldId id="265" r:id="rId5"/>
    <p:sldId id="262" r:id="rId6"/>
    <p:sldId id="263" r:id="rId7"/>
    <p:sldId id="259" r:id="rId8"/>
    <p:sldId id="264" r:id="rId9"/>
    <p:sldId id="257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189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27D9F59-314B-0348-A9EB-B280E796620D}" type="datetimeFigureOut">
              <a:rPr lang="en-US" smtClean="0"/>
              <a:t>12-05-29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E8E28FA-72BB-FA46-9EBA-412620EEA402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D9F59-314B-0348-A9EB-B280E796620D}" type="datetimeFigureOut">
              <a:rPr lang="en-US" smtClean="0"/>
              <a:t>12-05-29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E28FA-72BB-FA46-9EBA-412620EEA4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D9F59-314B-0348-A9EB-B280E796620D}" type="datetimeFigureOut">
              <a:rPr lang="en-US" smtClean="0"/>
              <a:t>12-05-29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E28FA-72BB-FA46-9EBA-412620EEA4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D9F59-314B-0348-A9EB-B280E796620D}" type="datetimeFigureOut">
              <a:rPr lang="en-US" smtClean="0"/>
              <a:t>12-05-29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E28FA-72BB-FA46-9EBA-412620EEA4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D9F59-314B-0348-A9EB-B280E796620D}" type="datetimeFigureOut">
              <a:rPr lang="en-US" smtClean="0"/>
              <a:t>12-05-29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E28FA-72BB-FA46-9EBA-412620EEA4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D9F59-314B-0348-A9EB-B280E796620D}" type="datetimeFigureOut">
              <a:rPr lang="en-US" smtClean="0"/>
              <a:t>12-05-29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E28FA-72BB-FA46-9EBA-412620EEA40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D9F59-314B-0348-A9EB-B280E796620D}" type="datetimeFigureOut">
              <a:rPr lang="en-US" smtClean="0"/>
              <a:t>12-05-29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E28FA-72BB-FA46-9EBA-412620EEA4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D9F59-314B-0348-A9EB-B280E796620D}" type="datetimeFigureOut">
              <a:rPr lang="en-US" smtClean="0"/>
              <a:t>12-05-29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E28FA-72BB-FA46-9EBA-412620EEA4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D9F59-314B-0348-A9EB-B280E796620D}" type="datetimeFigureOut">
              <a:rPr lang="en-US" smtClean="0"/>
              <a:t>12-05-29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E28FA-72BB-FA46-9EBA-412620EEA4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D9F59-314B-0348-A9EB-B280E796620D}" type="datetimeFigureOut">
              <a:rPr lang="en-US" smtClean="0"/>
              <a:t>12-05-29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E28FA-72BB-FA46-9EBA-412620EEA402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D9F59-314B-0348-A9EB-B280E796620D}" type="datetimeFigureOut">
              <a:rPr lang="en-US" smtClean="0"/>
              <a:t>12-05-29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E28FA-72BB-FA46-9EBA-412620EEA4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027D9F59-314B-0348-A9EB-B280E796620D}" type="datetimeFigureOut">
              <a:rPr lang="en-US" smtClean="0"/>
              <a:t>12-05-29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E8E28FA-72BB-FA46-9EBA-412620EEA40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b="1" dirty="0" smtClean="0"/>
              <a:t>History of Grading</a:t>
            </a:r>
            <a:endParaRPr lang="en-US" sz="4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843" y="1907194"/>
            <a:ext cx="4295681" cy="3471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756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5103203"/>
              </p:ext>
            </p:extLst>
          </p:nvPr>
        </p:nvGraphicFramePr>
        <p:xfrm>
          <a:off x="203810" y="109758"/>
          <a:ext cx="8779494" cy="66169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5732"/>
                <a:gridCol w="5803762"/>
              </a:tblGrid>
              <a:tr h="66340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Grading Systems</a:t>
                      </a:r>
                      <a:endParaRPr lang="en-US" dirty="0"/>
                    </a:p>
                  </a:txBody>
                  <a:tcPr/>
                </a:tc>
              </a:tr>
              <a:tr h="81968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1800’s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List of skills mastered and those</a:t>
                      </a:r>
                      <a:r>
                        <a:rPr lang="en-US" sz="2000" baseline="0" dirty="0" smtClean="0"/>
                        <a:t> requiring practice</a:t>
                      </a:r>
                      <a:endParaRPr lang="en-US" sz="2000" dirty="0"/>
                    </a:p>
                  </a:txBody>
                  <a:tcPr/>
                </a:tc>
              </a:tr>
              <a:tr h="258537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1910</a:t>
                      </a:r>
                    </a:p>
                    <a:p>
                      <a:endParaRPr lang="en-US" sz="2000" dirty="0" smtClean="0"/>
                    </a:p>
                    <a:p>
                      <a:endParaRPr lang="en-US" sz="2000" dirty="0" smtClean="0"/>
                    </a:p>
                    <a:p>
                      <a:r>
                        <a:rPr lang="en-US" sz="2000" dirty="0" smtClean="0"/>
                        <a:t>Widely</a:t>
                      </a:r>
                      <a:r>
                        <a:rPr lang="en-US" sz="2000" baseline="0" dirty="0" smtClean="0"/>
                        <a:t> fluctuating marks create systems for reducing teacher/grade variations  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Percentage</a:t>
                      </a:r>
                      <a:r>
                        <a:rPr lang="en-US" sz="2000" baseline="0" dirty="0" smtClean="0"/>
                        <a:t>s used to measure student achievement in high school. </a:t>
                      </a:r>
                    </a:p>
                    <a:p>
                      <a:endParaRPr lang="en-US" sz="2000" baseline="0" dirty="0" smtClean="0"/>
                    </a:p>
                    <a:p>
                      <a:r>
                        <a:rPr lang="en-US" sz="2000" baseline="0" dirty="0" smtClean="0"/>
                        <a:t>Percentages replaced by rating scales: Excellent, Good, Average, Poor, and Failing</a:t>
                      </a:r>
                    </a:p>
                    <a:p>
                      <a:endParaRPr lang="en-US" sz="2000" baseline="0" dirty="0" smtClean="0"/>
                    </a:p>
                    <a:p>
                      <a:r>
                        <a:rPr lang="en-US" sz="2000" baseline="0" dirty="0" smtClean="0"/>
                        <a:t>A through F</a:t>
                      </a:r>
                      <a:endParaRPr lang="en-US" sz="2000" dirty="0"/>
                    </a:p>
                  </a:txBody>
                  <a:tcPr/>
                </a:tc>
              </a:tr>
              <a:tr h="47033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1930s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Grading on the Curve – ranking students</a:t>
                      </a:r>
                      <a:endParaRPr lang="en-US" sz="2000" dirty="0"/>
                    </a:p>
                  </a:txBody>
                  <a:tcPr/>
                </a:tc>
              </a:tr>
              <a:tr h="2078124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1980-</a:t>
                      </a:r>
                      <a:r>
                        <a:rPr lang="en-US" sz="2000" baseline="0" dirty="0" smtClean="0"/>
                        <a:t> school reform that requires students to demonstrate complex forms of thinking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Variations from traditional systems include: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2000" dirty="0" smtClean="0"/>
                        <a:t>Performance</a:t>
                      </a:r>
                      <a:r>
                        <a:rPr lang="en-US" sz="2000" baseline="0" dirty="0" smtClean="0"/>
                        <a:t> assessments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2000" baseline="0" dirty="0" smtClean="0"/>
                        <a:t>Portfolios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2000" baseline="0" dirty="0" smtClean="0"/>
                        <a:t>Elimination of grades all together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2000" baseline="0" dirty="0" smtClean="0"/>
                        <a:t>Combination of traditional and alternative practices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0955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99676"/>
            <a:ext cx="7024744" cy="721276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Purpose of Grading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9817" y="1724790"/>
            <a:ext cx="7854511" cy="4453094"/>
          </a:xfrm>
        </p:spPr>
        <p:txBody>
          <a:bodyPr>
            <a:normAutofit fontScale="92500" lnSpcReduction="20000"/>
          </a:bodyPr>
          <a:lstStyle/>
          <a:p>
            <a:r>
              <a:rPr lang="en-US" sz="3200" dirty="0" smtClean="0"/>
              <a:t>The main purpose of grading is to inform our pedagogy.   A grade should tell the student, the teacher and the parents how a student performs in comparison a well-defined standardized outcome.</a:t>
            </a:r>
          </a:p>
          <a:p>
            <a:pPr marL="68580" indent="0">
              <a:buNone/>
            </a:pPr>
            <a:endParaRPr lang="en-US" sz="3200" dirty="0" smtClean="0"/>
          </a:p>
          <a:p>
            <a:r>
              <a:rPr lang="en-US" sz="3200" dirty="0" smtClean="0"/>
              <a:t>The grade should help direct the students further learning by identifying the student’s position on the journey to mastery.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627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9328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8206" y="783996"/>
            <a:ext cx="7619347" cy="5048634"/>
          </a:xfrm>
        </p:spPr>
        <p:txBody>
          <a:bodyPr>
            <a:noAutofit/>
          </a:bodyPr>
          <a:lstStyle/>
          <a:p>
            <a:pPr marL="68580" indent="0">
              <a:buNone/>
            </a:pPr>
            <a:r>
              <a:rPr lang="en-US" sz="2800" b="1" dirty="0" smtClean="0"/>
              <a:t>The ideal grading system must:</a:t>
            </a:r>
          </a:p>
          <a:p>
            <a:r>
              <a:rPr lang="en-US" sz="2600" dirty="0" smtClean="0"/>
              <a:t>Accurately measure achievement on specific and well defined outcomes </a:t>
            </a:r>
          </a:p>
          <a:p>
            <a:r>
              <a:rPr lang="en-US" sz="2600" dirty="0" smtClean="0"/>
              <a:t>Describe a learner’s place on the journey from beginner to mastery in an overarching way. </a:t>
            </a:r>
          </a:p>
          <a:p>
            <a:r>
              <a:rPr lang="en-US" sz="2600" dirty="0" smtClean="0"/>
              <a:t>Weights more recent heavily than past work</a:t>
            </a:r>
          </a:p>
          <a:p>
            <a:endParaRPr lang="en-US" sz="2600" dirty="0"/>
          </a:p>
          <a:p>
            <a:pPr marL="68580" indent="0">
              <a:buNone/>
            </a:pPr>
            <a:r>
              <a:rPr lang="en-US" sz="2600" dirty="0" smtClean="0"/>
              <a:t>Therefore, this grade should describe what the student knows and what the student can do, compared to the aims and goals of the program.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4261768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615031"/>
            <a:ext cx="7516515" cy="3967016"/>
          </a:xfrm>
        </p:spPr>
        <p:txBody>
          <a:bodyPr>
            <a:normAutofit fontScale="92500"/>
          </a:bodyPr>
          <a:lstStyle/>
          <a:p>
            <a:pPr marL="68580" indent="0">
              <a:buNone/>
            </a:pPr>
            <a:r>
              <a:rPr lang="en-US" sz="3900" dirty="0" smtClean="0"/>
              <a:t>The ideal grading system will not allow unrelated behaviours to affect the grade. Thus, it does not  measure attendances, attitude, late assignments, etc.</a:t>
            </a:r>
          </a:p>
          <a:p>
            <a:pPr marL="68580" indent="0">
              <a:buNone/>
            </a:pPr>
            <a:r>
              <a:rPr lang="en-US" dirty="0" smtClean="0"/>
              <a:t> </a:t>
            </a:r>
          </a:p>
          <a:p>
            <a:pPr marL="6858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21603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740470"/>
            <a:ext cx="6777317" cy="4092160"/>
          </a:xfrm>
        </p:spPr>
        <p:txBody>
          <a:bodyPr>
            <a:normAutofit fontScale="92500"/>
          </a:bodyPr>
          <a:lstStyle/>
          <a:p>
            <a:r>
              <a:rPr lang="en-CA" sz="3000" dirty="0"/>
              <a:t>Learning becomes more explicit</a:t>
            </a:r>
          </a:p>
          <a:p>
            <a:r>
              <a:rPr lang="en-CA" sz="3000" dirty="0"/>
              <a:t>Learners can confirm, consolidate and integrate new knowledge</a:t>
            </a:r>
          </a:p>
          <a:p>
            <a:r>
              <a:rPr lang="en-CA" sz="3000" dirty="0"/>
              <a:t>Learners are </a:t>
            </a:r>
            <a:r>
              <a:rPr lang="en-CA" sz="3000" dirty="0" err="1"/>
              <a:t>scaffolded</a:t>
            </a:r>
            <a:r>
              <a:rPr lang="en-CA" sz="3000" dirty="0"/>
              <a:t> to higher level of knowing</a:t>
            </a:r>
          </a:p>
          <a:p>
            <a:r>
              <a:rPr lang="en-CA" sz="3000" dirty="0"/>
              <a:t>Learners learn what quality looks like</a:t>
            </a:r>
          </a:p>
          <a:p>
            <a:r>
              <a:rPr lang="en-CA" sz="3000" dirty="0"/>
              <a:t>Learners learn the language of assessment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09305" y="972154"/>
            <a:ext cx="750960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/>
              <a:t>Best practice in grading help ensure:</a:t>
            </a:r>
            <a:endParaRPr lang="en-US" sz="3000" b="1" dirty="0"/>
          </a:p>
        </p:txBody>
      </p:sp>
    </p:spTree>
    <p:extLst>
      <p:ext uri="{BB962C8B-B14F-4D97-AF65-F5344CB8AC3E}">
        <p14:creationId xmlns:p14="http://schemas.microsoft.com/office/powerpoint/2010/main" val="1682014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128954"/>
            <a:ext cx="7218639" cy="1332792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US" sz="6000" dirty="0" smtClean="0"/>
              <a:t>Looking Ahead…</a:t>
            </a:r>
            <a:endParaRPr lang="en-US" sz="6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033" y="2351986"/>
            <a:ext cx="3810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5536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il_fi" descr="http://sites.wiki.ubc.ca/etec510/images/7/7e/Comparing_'OF'_and_'FOR'.png"/>
          <p:cNvPicPr>
            <a:picLocks noGrp="1"/>
          </p:cNvPicPr>
          <p:nvPr>
            <p:ph idx="1"/>
          </p:nvPr>
        </p:nvPicPr>
        <p:blipFill rotWithShape="1">
          <a:blip r:embed="rId2" cstate="print"/>
          <a:srcRect l="307" t="672" r="878" b="-672"/>
          <a:stretch/>
        </p:blipFill>
        <p:spPr bwMode="auto">
          <a:xfrm>
            <a:off x="486008" y="260349"/>
            <a:ext cx="8387552" cy="6340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40328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105</TotalTime>
  <Words>296</Words>
  <Application>Microsoft Macintosh PowerPoint</Application>
  <PresentationFormat>On-screen Show (4:3)</PresentationFormat>
  <Paragraphs>41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Austin</vt:lpstr>
      <vt:lpstr>History of Grading</vt:lpstr>
      <vt:lpstr>PowerPoint Presentation</vt:lpstr>
      <vt:lpstr>Purpose of Grading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Vicki Moore</dc:creator>
  <cp:lastModifiedBy>Vicki Moore</cp:lastModifiedBy>
  <cp:revision>11</cp:revision>
  <dcterms:created xsi:type="dcterms:W3CDTF">2012-05-29T17:48:19Z</dcterms:created>
  <dcterms:modified xsi:type="dcterms:W3CDTF">2012-05-29T19:33:44Z</dcterms:modified>
</cp:coreProperties>
</file>